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318" r:id="rId4"/>
    <p:sldId id="334" r:id="rId5"/>
    <p:sldId id="319" r:id="rId6"/>
    <p:sldId id="320" r:id="rId7"/>
    <p:sldId id="321" r:id="rId8"/>
    <p:sldId id="322" r:id="rId9"/>
    <p:sldId id="333" r:id="rId10"/>
    <p:sldId id="331" r:id="rId11"/>
    <p:sldId id="338" r:id="rId12"/>
    <p:sldId id="340" r:id="rId13"/>
    <p:sldId id="324" r:id="rId14"/>
    <p:sldId id="325" r:id="rId15"/>
    <p:sldId id="326" r:id="rId16"/>
    <p:sldId id="336" r:id="rId17"/>
    <p:sldId id="327" r:id="rId18"/>
    <p:sldId id="328" r:id="rId19"/>
    <p:sldId id="291" r:id="rId20"/>
    <p:sldId id="292" r:id="rId21"/>
    <p:sldId id="293" r:id="rId22"/>
    <p:sldId id="294" r:id="rId23"/>
    <p:sldId id="295" r:id="rId24"/>
    <p:sldId id="261" r:id="rId25"/>
    <p:sldId id="265" r:id="rId26"/>
    <p:sldId id="257" r:id="rId27"/>
    <p:sldId id="258" r:id="rId28"/>
    <p:sldId id="287" r:id="rId29"/>
    <p:sldId id="288" r:id="rId30"/>
    <p:sldId id="289" r:id="rId31"/>
    <p:sldId id="259" r:id="rId32"/>
    <p:sldId id="262" r:id="rId33"/>
    <p:sldId id="298" r:id="rId34"/>
    <p:sldId id="296" r:id="rId35"/>
    <p:sldId id="263" r:id="rId36"/>
    <p:sldId id="264" r:id="rId37"/>
    <p:sldId id="266" r:id="rId38"/>
    <p:sldId id="267" r:id="rId39"/>
    <p:sldId id="268" r:id="rId40"/>
    <p:sldId id="269" r:id="rId41"/>
    <p:sldId id="270" r:id="rId42"/>
    <p:sldId id="272" r:id="rId43"/>
    <p:sldId id="273" r:id="rId44"/>
    <p:sldId id="276" r:id="rId45"/>
    <p:sldId id="274" r:id="rId46"/>
    <p:sldId id="277" r:id="rId47"/>
    <p:sldId id="278" r:id="rId48"/>
    <p:sldId id="279" r:id="rId49"/>
    <p:sldId id="280" r:id="rId50"/>
    <p:sldId id="281" r:id="rId51"/>
    <p:sldId id="282" r:id="rId52"/>
    <p:sldId id="283" r:id="rId53"/>
    <p:sldId id="284" r:id="rId54"/>
    <p:sldId id="285" r:id="rId55"/>
    <p:sldId id="313" r:id="rId56"/>
    <p:sldId id="299" r:id="rId57"/>
    <p:sldId id="305" r:id="rId58"/>
    <p:sldId id="306" r:id="rId59"/>
    <p:sldId id="302" r:id="rId60"/>
    <p:sldId id="303" r:id="rId61"/>
    <p:sldId id="304" r:id="rId62"/>
    <p:sldId id="307" r:id="rId63"/>
    <p:sldId id="308" r:id="rId64"/>
    <p:sldId id="309" r:id="rId65"/>
    <p:sldId id="310" r:id="rId66"/>
    <p:sldId id="311" r:id="rId67"/>
    <p:sldId id="312" r:id="rId68"/>
    <p:sldId id="314" r:id="rId69"/>
    <p:sldId id="315" r:id="rId70"/>
    <p:sldId id="31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science.jrank.org/pages/323/Anaerobic.html" TargetMode="External"/><Relationship Id="rId2" Type="http://schemas.openxmlformats.org/officeDocument/2006/relationships/hyperlink" Target="https://science.jrank.org/pages/3184/Habitat.html" TargetMode="External"/><Relationship Id="rId1" Type="http://schemas.openxmlformats.org/officeDocument/2006/relationships/slideLayout" Target="../slideLayouts/slideLayout7.xml"/><Relationship Id="rId5" Type="http://schemas.openxmlformats.org/officeDocument/2006/relationships/hyperlink" Target="https://science.jrank.org/pages/714/Bacteria.html" TargetMode="External"/><Relationship Id="rId4" Type="http://schemas.openxmlformats.org/officeDocument/2006/relationships/hyperlink" Target="https://science.jrank.org/pages/6844/Time.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science.jrank.org/pages/7409/Wood.html" TargetMode="External"/><Relationship Id="rId2" Type="http://schemas.openxmlformats.org/officeDocument/2006/relationships/hyperlink" Target="https://science.jrank.org/pages/6951/Tree.htm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science.jrank.org/pages/1833/Cotton.html"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science.jrank.org/pages/4850/Oil-Spills.html" TargetMode="External"/><Relationship Id="rId2" Type="http://schemas.openxmlformats.org/officeDocument/2006/relationships/hyperlink" Target="https://science.jrank.org/pages/7377/Wetlands.html"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science.jrank.org/pages/2267/Ecology.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154362"/>
          </a:xfrm>
        </p:spPr>
        <p:txBody>
          <a:bodyPr/>
          <a:lstStyle/>
          <a:p>
            <a:r>
              <a:rPr lang="en-US" dirty="0" smtClean="0"/>
              <a:t>ECONOMIC IMPORTANCE OF BRYOPHYTES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riccia riccia Classification (Systematic position) - - ppt download"/>
          <p:cNvPicPr>
            <a:picLocks noChangeAspect="1" noChangeArrowheads="1"/>
          </p:cNvPicPr>
          <p:nvPr/>
        </p:nvPicPr>
        <p:blipFill>
          <a:blip r:embed="rId2"/>
          <a:srcRect/>
          <a:stretch>
            <a:fillRect/>
          </a:stretch>
        </p:blipFill>
        <p:spPr bwMode="auto">
          <a:xfrm>
            <a:off x="-228600" y="-457200"/>
            <a:ext cx="9753600" cy="731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r>
              <a:rPr lang="en-US" sz="2400" b="1" dirty="0" smtClean="0"/>
              <a:t>The economic importance of sphagnum are:</a:t>
            </a:r>
          </a:p>
          <a:p>
            <a:r>
              <a:rPr lang="en-US" sz="2400" dirty="0" smtClean="0"/>
              <a:t>*It has the </a:t>
            </a:r>
            <a:r>
              <a:rPr lang="en-US" sz="2400" b="1" dirty="0" smtClean="0"/>
              <a:t>great capacity for retaining moisture</a:t>
            </a:r>
            <a:r>
              <a:rPr lang="en-US" sz="2400" dirty="0" smtClean="0"/>
              <a:t> like that of sponge so it is used as </a:t>
            </a:r>
            <a:r>
              <a:rPr lang="en-US" sz="2400" b="1" dirty="0" smtClean="0"/>
              <a:t>packing materials</a:t>
            </a:r>
            <a:r>
              <a:rPr lang="en-US" sz="2400" dirty="0" smtClean="0"/>
              <a:t> for the </a:t>
            </a:r>
            <a:r>
              <a:rPr lang="en-US" sz="2400" b="1" dirty="0" smtClean="0"/>
              <a:t>transshipment</a:t>
            </a:r>
            <a:r>
              <a:rPr lang="en-US" sz="2400" dirty="0" smtClean="0"/>
              <a:t> of living plants.</a:t>
            </a:r>
          </a:p>
          <a:p>
            <a:r>
              <a:rPr lang="en-US" sz="2400" dirty="0" smtClean="0"/>
              <a:t>*It maintains </a:t>
            </a:r>
            <a:r>
              <a:rPr lang="en-US" sz="2400" b="1" dirty="0" smtClean="0"/>
              <a:t>high soil acidity</a:t>
            </a:r>
            <a:r>
              <a:rPr lang="en-US" sz="2400" dirty="0" smtClean="0"/>
              <a:t> of certain plants so it improves the </a:t>
            </a:r>
            <a:r>
              <a:rPr lang="en-US" sz="2400" b="1" dirty="0" smtClean="0"/>
              <a:t>retaining capacity of dry soil.</a:t>
            </a:r>
            <a:endParaRPr lang="en-US" sz="2400" dirty="0" smtClean="0"/>
          </a:p>
          <a:p>
            <a:r>
              <a:rPr lang="en-US" sz="2400" dirty="0" smtClean="0"/>
              <a:t>*It is said to possess half </a:t>
            </a:r>
            <a:r>
              <a:rPr lang="en-US" sz="2400" b="1" dirty="0" smtClean="0"/>
              <a:t>the heating power of good coal</a:t>
            </a:r>
            <a:r>
              <a:rPr lang="en-US" sz="2400" dirty="0" smtClean="0"/>
              <a:t> and twice the </a:t>
            </a:r>
            <a:r>
              <a:rPr lang="en-US" sz="2400" b="1" dirty="0" smtClean="0"/>
              <a:t>heat of wood</a:t>
            </a:r>
            <a:r>
              <a:rPr lang="en-US" sz="2400" dirty="0" smtClean="0"/>
              <a:t>. So it is used as </a:t>
            </a:r>
            <a:r>
              <a:rPr lang="en-US" sz="2400" b="1" dirty="0" smtClean="0"/>
              <a:t>domestic fuel after drying</a:t>
            </a:r>
            <a:r>
              <a:rPr lang="en-US" sz="2400" dirty="0" smtClean="0"/>
              <a:t> it.</a:t>
            </a:r>
          </a:p>
          <a:p>
            <a:r>
              <a:rPr lang="en-US" sz="2400" dirty="0" smtClean="0"/>
              <a:t>*It is instead of cotton for filling the </a:t>
            </a:r>
            <a:r>
              <a:rPr lang="en-US" sz="2400" b="1" dirty="0" smtClean="0"/>
              <a:t>absorbent bandages</a:t>
            </a:r>
            <a:r>
              <a:rPr lang="en-US" sz="2400" dirty="0" smtClean="0"/>
              <a:t> in </a:t>
            </a:r>
            <a:r>
              <a:rPr lang="en-US" sz="2400" b="1" dirty="0" smtClean="0"/>
              <a:t>surgical dressing</a:t>
            </a:r>
            <a:r>
              <a:rPr lang="en-US" sz="2400" dirty="0" smtClean="0"/>
              <a:t> in the hospitals.</a:t>
            </a:r>
          </a:p>
          <a:p>
            <a:r>
              <a:rPr lang="en-US" sz="2400" dirty="0" smtClean="0"/>
              <a:t>*It is also used as a material for </a:t>
            </a:r>
            <a:r>
              <a:rPr lang="en-US" sz="2400" b="1" dirty="0" smtClean="0"/>
              <a:t>increasing</a:t>
            </a:r>
            <a:r>
              <a:rPr lang="en-US" sz="2400" dirty="0" smtClean="0"/>
              <a:t> the </a:t>
            </a:r>
            <a:r>
              <a:rPr lang="en-US" sz="2400" b="1" dirty="0" smtClean="0"/>
              <a:t>water retaining property</a:t>
            </a:r>
            <a:r>
              <a:rPr lang="en-US" sz="2400" dirty="0" smtClean="0"/>
              <a:t> of certain poor </a:t>
            </a:r>
            <a:r>
              <a:rPr lang="en-US" sz="2400" b="1" dirty="0" smtClean="0"/>
              <a:t>types of soils.</a:t>
            </a:r>
            <a:endParaRPr lang="en-US" sz="2400" dirty="0" smtClean="0"/>
          </a:p>
          <a:p>
            <a:r>
              <a:rPr lang="en-US" sz="2400" dirty="0" smtClean="0"/>
              <a:t>*The </a:t>
            </a:r>
            <a:r>
              <a:rPr lang="en-US" sz="2400" b="1" dirty="0" smtClean="0"/>
              <a:t>flowers are packed</a:t>
            </a:r>
            <a:r>
              <a:rPr lang="en-US" sz="2400" dirty="0" smtClean="0"/>
              <a:t> in peat mosses to keep them fresh for a</a:t>
            </a:r>
            <a:r>
              <a:rPr lang="en-US" sz="2400" b="1" dirty="0" smtClean="0"/>
              <a:t> long period.</a:t>
            </a:r>
            <a:endParaRPr lang="en-US" sz="2400" dirty="0" smtClean="0"/>
          </a:p>
          <a:p>
            <a:r>
              <a:rPr lang="en-US" sz="2400" dirty="0" smtClean="0"/>
              <a:t>*It has </a:t>
            </a:r>
            <a:r>
              <a:rPr lang="en-US" sz="2400" b="1" dirty="0" smtClean="0"/>
              <a:t>great power of regeneration</a:t>
            </a:r>
            <a:r>
              <a:rPr lang="en-US" sz="2400" dirty="0" smtClean="0"/>
              <a:t>.</a:t>
            </a:r>
          </a:p>
          <a:p>
            <a:r>
              <a:rPr lang="en-US" sz="2400" dirty="0" smtClean="0"/>
              <a:t>*The </a:t>
            </a:r>
            <a:r>
              <a:rPr lang="en-US" sz="2400" b="1" dirty="0" smtClean="0"/>
              <a:t>decomposed moss</a:t>
            </a:r>
            <a:r>
              <a:rPr lang="en-US" sz="2400" dirty="0" smtClean="0"/>
              <a:t> is called as the </a:t>
            </a:r>
            <a:r>
              <a:rPr lang="en-US" sz="2400" b="1" dirty="0" smtClean="0"/>
              <a:t>peat moss</a:t>
            </a:r>
            <a:r>
              <a:rPr lang="en-US" sz="2400" dirty="0" smtClean="0"/>
              <a:t> and it is used in </a:t>
            </a:r>
            <a:r>
              <a:rPr lang="en-US" sz="2400" b="1" dirty="0" smtClean="0"/>
              <a:t>gardens.</a:t>
            </a:r>
            <a:endParaRPr lang="en-US" sz="2400" dirty="0" smtClean="0"/>
          </a:p>
          <a:p>
            <a:r>
              <a:rPr lang="en-US" sz="2400" dirty="0" smtClean="0"/>
              <a:t>*It can </a:t>
            </a:r>
            <a:r>
              <a:rPr lang="en-US" sz="2400" b="1" dirty="0" smtClean="0"/>
              <a:t>cause fungal infections</a:t>
            </a:r>
            <a:r>
              <a:rPr lang="en-US" sz="2400" dirty="0" smtClean="0"/>
              <a:t>.</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Economical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 As aids in soil conservation.&#10;• The mosses prevent sheet erosion of&#10;soil.they grow in dence stands forming a&#10;mat or carp..."/>
          <p:cNvPicPr>
            <a:picLocks noChangeAspect="1" noChangeArrowheads="1"/>
          </p:cNvPicPr>
          <p:nvPr/>
        </p:nvPicPr>
        <p:blipFill>
          <a:blip r:embed="rId2"/>
          <a:srcRect/>
          <a:stretch>
            <a:fillRect/>
          </a:stretch>
        </p:blipFill>
        <p:spPr bwMode="auto">
          <a:xfrm>
            <a:off x="0" y="-1672"/>
            <a:ext cx="9144000" cy="685967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 Formation of soil development of&#10;vegetation cover.&#10;• The lichen and mosses play an important&#10;role in soil formation.Bot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ryophytes Amphibians of plant kingdom - ppt download"/>
          <p:cNvPicPr>
            <a:picLocks noChangeAspect="1" noChangeArrowheads="1"/>
          </p:cNvPicPr>
          <p:nvPr/>
        </p:nvPicPr>
        <p:blipFill>
          <a:blip r:embed="rId2"/>
          <a:srcRect/>
          <a:stretch>
            <a:fillRect/>
          </a:stretch>
        </p:blipFill>
        <p:spPr bwMode="auto">
          <a:xfrm>
            <a:off x="0" y="-457200"/>
            <a:ext cx="9753600" cy="7315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 Bog succession.&#10;• Weaver and Clements remarked that mosses&#10;play an important role in bog succession from&#10;open water to 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 Role as rock builders.&#10;• These plants grow in shall waters of lakes&#10;streams and springs which contain a large&#10;amount of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ECONOMIC IMPORTANCE OF BRYOPHYTES"/>
          <p:cNvPicPr>
            <a:picLocks noChangeAspect="1" noChangeArrowheads="1"/>
          </p:cNvPicPr>
          <p:nvPr/>
        </p:nvPicPr>
        <p:blipFill>
          <a:blip r:embed="rId2"/>
          <a:srcRect/>
          <a:stretch>
            <a:fillRect/>
          </a:stretch>
        </p:blipFill>
        <p:spPr bwMode="auto">
          <a:xfrm>
            <a:off x="0" y="-1"/>
            <a:ext cx="9144000" cy="68901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PT - BIOLOGY 3404F EVOLUTION OF PLANTS Fall 2008 PowerPoint Presentation -  ID:316529"/>
          <p:cNvPicPr>
            <a:picLocks noChangeAspect="1" noChangeArrowheads="1"/>
          </p:cNvPicPr>
          <p:nvPr/>
        </p:nvPicPr>
        <p:blipFill>
          <a:blip r:embed="rId2"/>
          <a:srcRect/>
          <a:stretch>
            <a:fillRect/>
          </a:stretch>
        </p:blipFill>
        <p:spPr bwMode="auto">
          <a:xfrm>
            <a:off x="0" y="-457200"/>
            <a:ext cx="9753600" cy="7315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Economical importance of bryophyte [autosave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Economical importance of bryophyte [autosave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PT - BRYOPHYTES (23.3) PowerPoint Presentation, free download - ID:6840557"/>
          <p:cNvPicPr>
            <a:picLocks noChangeAspect="1" noChangeArrowheads="1"/>
          </p:cNvPicPr>
          <p:nvPr/>
        </p:nvPicPr>
        <p:blipFill>
          <a:blip r:embed="rId2"/>
          <a:srcRect/>
          <a:stretch>
            <a:fillRect/>
          </a:stretch>
        </p:blipFill>
        <p:spPr bwMode="auto">
          <a:xfrm>
            <a:off x="0" y="-457200"/>
            <a:ext cx="9753600" cy="7315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hi-static.z-dn.net/files/d54/18b5c17d047d04c9b97e3c8da74f068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Bryophyte | distribution for UPSC Mains | | (Hindi) All Botany Question  Explanation: UPSC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Bryophyte | distribution for UPSC Mains | | (Hindi) All Botany Question  Explanation: UPSC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Bryophyte | distribution for UPSC Mains | | (Hindi) All Botany Question  Explanation: UPSC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Bryophyte | distribution for UPSC Mains | | (Hindi) All Botany Question  Explanation: UPSC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8" name="AutoShape 10" descr="Bryophyta | Plant Kingdom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40" name="AutoShape 12" descr="Bryophyta | Plant Kingdom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42" name="Picture 14" descr="Table of Contents The Plant Kingdom Photosynthesis and Light - ppt download"/>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onomical importance of bryophyte [autosave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conomical importance of bryophytes"/>
          <p:cNvPicPr>
            <a:picLocks noChangeAspect="1" noChangeArrowheads="1"/>
          </p:cNvPicPr>
          <p:nvPr/>
        </p:nvPicPr>
        <p:blipFill>
          <a:blip r:embed="rId2"/>
          <a:srcRect/>
          <a:stretch>
            <a:fillRect/>
          </a:stretch>
        </p:blipFill>
        <p:spPr bwMode="auto">
          <a:xfrm>
            <a:off x="0" y="3732"/>
            <a:ext cx="9144000" cy="68542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Economic importance of bryophy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Economic importance of bryophy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A. Direct use of Bryophytes&#10;• Sphagnum and the peat&#10;• Medicinal use of Bryophytes&#10;• Antibiotic activities of Bryophytes&#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SSESSING AIRBORNE POLLUTION - ppt video online download"/>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conomical importance of bryophyte [autosaved]"/>
          <p:cNvPicPr>
            <a:picLocks noChangeAspect="1" noChangeArrowheads="1"/>
          </p:cNvPicPr>
          <p:nvPr/>
        </p:nvPicPr>
        <p:blipFill>
          <a:blip r:embed="rId2"/>
          <a:srcRect/>
          <a:stretch>
            <a:fillRect/>
          </a:stretch>
        </p:blipFill>
        <p:spPr bwMode="auto">
          <a:xfrm>
            <a:off x="0" y="0"/>
            <a:ext cx="9144000" cy="6629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Importance of Bryophytes | Plant Kingdom - Part 3 - Unacadem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portance of Bryophytes | Plant Kingdom - Part 3 - Unacadem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0" name="Picture 6" descr="How Plants Colonized Land - ppt download"/>
          <p:cNvPicPr>
            <a:picLocks noChangeAspect="1" noChangeArrowheads="1"/>
          </p:cNvPicPr>
          <p:nvPr/>
        </p:nvPicPr>
        <p:blipFill>
          <a:blip r:embed="rId2"/>
          <a:srcRect/>
          <a:stretch>
            <a:fillRect/>
          </a:stretch>
        </p:blipFill>
        <p:spPr bwMode="auto">
          <a:xfrm>
            <a:off x="0" y="-457200"/>
            <a:ext cx="9753600" cy="7315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ntroduction to Plants Chapter 11. What do you think? What Makes a Plant a  Plant? – Section ppt download"/>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onomical importance of bryophytes"/>
          <p:cNvPicPr>
            <a:picLocks noChangeAspect="1" noChangeArrowheads="1"/>
          </p:cNvPicPr>
          <p:nvPr/>
        </p:nvPicPr>
        <p:blipFill>
          <a:blip r:embed="rId2"/>
          <a:srcRect/>
          <a:stretch>
            <a:fillRect/>
          </a:stretch>
        </p:blipFill>
        <p:spPr bwMode="auto">
          <a:xfrm>
            <a:off x="0" y="79932"/>
            <a:ext cx="9144000" cy="677806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he Ecological and Economic Importance of Mosses"/>
          <p:cNvPicPr>
            <a:picLocks noChangeAspect="1" noChangeArrowheads="1"/>
          </p:cNvPicPr>
          <p:nvPr/>
        </p:nvPicPr>
        <p:blipFill>
          <a:blip r:embed="rId2"/>
          <a:srcRect/>
          <a:stretch>
            <a:fillRect/>
          </a:stretch>
        </p:blipFill>
        <p:spPr bwMode="auto">
          <a:xfrm>
            <a:off x="-50800" y="0"/>
            <a:ext cx="91948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Origins and Traits of Vascular Plants"/>
          <p:cNvPicPr>
            <a:picLocks noChangeAspect="1" noChangeArrowheads="1"/>
          </p:cNvPicPr>
          <p:nvPr/>
        </p:nvPicPr>
        <p:blipFill>
          <a:blip r:embed="rId2"/>
          <a:srcRect/>
          <a:stretch>
            <a:fillRect/>
          </a:stretch>
        </p:blipFill>
        <p:spPr bwMode="auto">
          <a:xfrm>
            <a:off x="0" y="19050"/>
            <a:ext cx="9144000" cy="68389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ported dried Sphagnum | Download Scientific Diagr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est top moss plant cultivation brands and get free shipping - a3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conomic Importance of Sphagnum (in Hindi and English )| For B.Sc. and  M.Sc. |ALL ABOUT BIOLOGY - YouTub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phagnum"/>
          <p:cNvPicPr>
            <a:picLocks noChangeAspect="1" noChangeArrowheads="1"/>
          </p:cNvPicPr>
          <p:nvPr/>
        </p:nvPicPr>
        <p:blipFill>
          <a:blip r:embed="rId2"/>
          <a:srcRect/>
          <a:stretch>
            <a:fillRect/>
          </a:stretch>
        </p:blipFill>
        <p:spPr bwMode="auto">
          <a:xfrm>
            <a:off x="0" y="-19946"/>
            <a:ext cx="9144000" cy="687794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phagnu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phagnu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ryophytes Chapter ppt video online download"/>
          <p:cNvPicPr>
            <a:picLocks noChangeAspect="1" noChangeArrowheads="1"/>
          </p:cNvPicPr>
          <p:nvPr/>
        </p:nvPicPr>
        <p:blipFill>
          <a:blip r:embed="rId2"/>
          <a:srcRect/>
          <a:stretch>
            <a:fillRect/>
          </a:stretch>
        </p:blipFill>
        <p:spPr bwMode="auto">
          <a:xfrm>
            <a:off x="-152401" y="-228600"/>
            <a:ext cx="9448799" cy="7086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hapter 29 Evolution of Land Plants. Overview Plants can be described as  multicellular, eukaryotic, photosynthetic autotrophs Four main groups:   Bryophytes. - ppt download"/>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conomical importance of bryophyte [autosave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Droid Serif"/>
                <a:cs typeface="Arial" pitchFamily="34" charset="0"/>
              </a:rPr>
              <a:t>Compared to other groups of plants, mosses are not very economically important. However, </a:t>
            </a:r>
            <a:r>
              <a:rPr kumimoji="0" lang="en-US" sz="3200" b="0" i="1" u="none" strike="noStrike" cap="none" normalizeH="0" baseline="0" dirty="0" smtClean="0">
                <a:ln>
                  <a:noFill/>
                </a:ln>
                <a:solidFill>
                  <a:srgbClr val="000000"/>
                </a:solidFill>
                <a:effectLst/>
                <a:latin typeface="Droid Serif"/>
                <a:cs typeface="Arial" pitchFamily="34" charset="0"/>
              </a:rPr>
              <a:t>Sphagnum</a:t>
            </a:r>
            <a:r>
              <a:rPr kumimoji="0" lang="en-US" sz="3200" b="0" i="0" u="none" strike="noStrike" cap="none" normalizeH="0" baseline="0" dirty="0" smtClean="0">
                <a:ln>
                  <a:noFill/>
                </a:ln>
                <a:solidFill>
                  <a:srgbClr val="000000"/>
                </a:solidFill>
                <a:effectLst/>
                <a:latin typeface="Droid Serif"/>
                <a:cs typeface="Arial" pitchFamily="34" charset="0"/>
              </a:rPr>
              <a:t> moss has a long history of diverse uses and is certainly the moss of greatest importance to humans. In its natural </a:t>
            </a:r>
            <a:r>
              <a:rPr kumimoji="0" lang="en-US" sz="3200" b="1" i="0" u="none" strike="noStrike" cap="none" normalizeH="0" baseline="0" dirty="0" smtClean="0">
                <a:ln>
                  <a:noFill/>
                </a:ln>
                <a:solidFill>
                  <a:srgbClr val="999999"/>
                </a:solidFill>
                <a:effectLst/>
                <a:latin typeface="Droid Serif"/>
                <a:cs typeface="Arial" pitchFamily="34" charset="0"/>
                <a:hlinkClick r:id="rId2"/>
              </a:rPr>
              <a:t>habitat</a:t>
            </a:r>
            <a:r>
              <a:rPr kumimoji="0" lang="en-US" sz="3200" b="0" i="0" u="none" strike="noStrike" cap="none" normalizeH="0" baseline="0" dirty="0" smtClean="0">
                <a:ln>
                  <a:noFill/>
                </a:ln>
                <a:solidFill>
                  <a:srgbClr val="000000"/>
                </a:solidFill>
                <a:effectLst/>
                <a:latin typeface="Droid Serif"/>
                <a:cs typeface="Arial" pitchFamily="34" charset="0"/>
              </a:rPr>
              <a:t>, sphagnum selectively absorbs certain ions and secretes others. The bogs in which it grows become acidic and </a:t>
            </a:r>
            <a:r>
              <a:rPr kumimoji="0" lang="en-US" sz="3200" b="1" i="0" u="none" strike="noStrike" cap="none" normalizeH="0" baseline="0" dirty="0" smtClean="0">
                <a:ln>
                  <a:noFill/>
                </a:ln>
                <a:solidFill>
                  <a:srgbClr val="999999"/>
                </a:solidFill>
                <a:effectLst/>
                <a:latin typeface="Droid Serif"/>
                <a:cs typeface="Arial" pitchFamily="34" charset="0"/>
                <a:hlinkClick r:id="rId3"/>
              </a:rPr>
              <a:t>anaerobic</a:t>
            </a:r>
            <a:r>
              <a:rPr kumimoji="0" lang="en-US" sz="3200" b="0" i="0" u="none" strike="noStrike" cap="none" normalizeH="0" baseline="0" dirty="0" smtClean="0">
                <a:ln>
                  <a:noFill/>
                </a:ln>
                <a:solidFill>
                  <a:srgbClr val="000000"/>
                </a:solidFill>
                <a:effectLst/>
                <a:latin typeface="Droid Serif"/>
                <a:cs typeface="Arial" pitchFamily="34" charset="0"/>
              </a:rPr>
              <a:t> over </a:t>
            </a:r>
            <a:r>
              <a:rPr kumimoji="0" lang="en-US" sz="3200" b="1" i="0" u="none" strike="noStrike" cap="none" normalizeH="0" baseline="0" dirty="0" smtClean="0">
                <a:ln>
                  <a:noFill/>
                </a:ln>
                <a:solidFill>
                  <a:srgbClr val="999999"/>
                </a:solidFill>
                <a:effectLst/>
                <a:latin typeface="Droid Serif"/>
                <a:cs typeface="Arial" pitchFamily="34" charset="0"/>
                <a:hlinkClick r:id="rId4"/>
              </a:rPr>
              <a:t>time</a:t>
            </a:r>
            <a:r>
              <a:rPr kumimoji="0" lang="en-US" sz="3200" b="0" i="0" u="none" strike="noStrike" cap="none" normalizeH="0" baseline="0" dirty="0" smtClean="0">
                <a:ln>
                  <a:noFill/>
                </a:ln>
                <a:solidFill>
                  <a:srgbClr val="000000"/>
                </a:solidFill>
                <a:effectLst/>
                <a:latin typeface="Droid Serif"/>
                <a:cs typeface="Arial" pitchFamily="34" charset="0"/>
              </a:rPr>
              <a:t>, and the </a:t>
            </a:r>
            <a:r>
              <a:rPr kumimoji="0" lang="en-US" sz="3200" b="1" i="0" u="none" strike="noStrike" cap="none" normalizeH="0" baseline="0" dirty="0" smtClean="0">
                <a:ln>
                  <a:noFill/>
                </a:ln>
                <a:solidFill>
                  <a:srgbClr val="000000"/>
                </a:solidFill>
                <a:effectLst/>
                <a:latin typeface="Droid Serif"/>
                <a:cs typeface="Arial" pitchFamily="34" charset="0"/>
              </a:rPr>
              <a:t>decomposition rate</a:t>
            </a:r>
            <a:r>
              <a:rPr kumimoji="0" lang="en-US" sz="3200" b="0" i="0" u="none" strike="noStrike" cap="none" normalizeH="0" baseline="0" dirty="0" smtClean="0">
                <a:ln>
                  <a:noFill/>
                </a:ln>
                <a:solidFill>
                  <a:srgbClr val="000000"/>
                </a:solidFill>
                <a:effectLst/>
                <a:latin typeface="Droid Serif"/>
                <a:cs typeface="Arial" pitchFamily="34" charset="0"/>
              </a:rPr>
              <a:t> by </a:t>
            </a:r>
            <a:r>
              <a:rPr kumimoji="0" lang="en-US" sz="3200" b="1" i="0" u="none" strike="noStrike" cap="none" normalizeH="0" baseline="0" dirty="0" smtClean="0">
                <a:ln>
                  <a:noFill/>
                </a:ln>
                <a:solidFill>
                  <a:srgbClr val="999999"/>
                </a:solidFill>
                <a:effectLst/>
                <a:latin typeface="Droid Serif"/>
                <a:cs typeface="Arial" pitchFamily="34" charset="0"/>
                <a:hlinkClick r:id="rId5"/>
              </a:rPr>
              <a:t>bacteria</a:t>
            </a:r>
            <a:r>
              <a:rPr kumimoji="0" lang="en-US" sz="3200" b="0" i="0" u="none" strike="noStrike" cap="none" normalizeH="0" baseline="0" dirty="0" smtClean="0">
                <a:ln>
                  <a:noFill/>
                </a:ln>
                <a:solidFill>
                  <a:srgbClr val="000000"/>
                </a:solidFill>
                <a:effectLst/>
                <a:latin typeface="Droid Serif"/>
                <a:cs typeface="Arial" pitchFamily="34" charset="0"/>
              </a:rPr>
              <a:t> is particularly slow in these bogs. Organisms buried in sphagnum bogs remain well-preserved for a very long time.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Droid Serif"/>
                <a:cs typeface="Arial" pitchFamily="34" charset="0"/>
              </a:rPr>
              <a:t/>
            </a:r>
            <a:br>
              <a:rPr kumimoji="0" lang="en-US" sz="3200" b="0" i="0" u="none" strike="noStrike" cap="none" normalizeH="0" baseline="0" dirty="0" smtClean="0">
                <a:ln>
                  <a:noFill/>
                </a:ln>
                <a:solidFill>
                  <a:srgbClr val="000000"/>
                </a:solidFill>
                <a:effectLst/>
                <a:latin typeface="Droid Serif"/>
                <a:cs typeface="Arial" pitchFamily="34" charset="0"/>
              </a:rPr>
            </a:br>
            <a:r>
              <a:rPr kumimoji="0" lang="en-US" sz="3200" b="0" i="0" u="none" strike="noStrike" cap="none" normalizeH="0" baseline="0" dirty="0" smtClean="0">
                <a:ln>
                  <a:noFill/>
                </a:ln>
                <a:solidFill>
                  <a:srgbClr val="000000"/>
                </a:solidFill>
                <a:effectLst/>
                <a:latin typeface="Droid Serif"/>
                <a:cs typeface="Arial" pitchFamily="34" charset="0"/>
              </a:rPr>
              <a:t/>
            </a:r>
            <a:br>
              <a:rPr kumimoji="0" lang="en-US" sz="3200" b="0" i="0" u="none" strike="noStrike" cap="none" normalizeH="0" baseline="0" dirty="0" smtClean="0">
                <a:ln>
                  <a:noFill/>
                </a:ln>
                <a:solidFill>
                  <a:srgbClr val="000000"/>
                </a:solidFill>
                <a:effectLst/>
                <a:latin typeface="Droid Serif"/>
                <a:cs typeface="Arial" pitchFamily="34" charset="0"/>
              </a:rPr>
            </a:b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 Sphagnum and the Peat&#10;• The pieces of dead vegetable matter&#10;partially decomposed by water in the bog&#10;and gradually comp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848302"/>
          </a:xfrm>
          <a:prstGeom prst="rect">
            <a:avLst/>
          </a:prstGeom>
        </p:spPr>
        <p:txBody>
          <a:bodyPr wrap="square">
            <a:spAutoFit/>
          </a:bodyPr>
          <a:lstStyle/>
          <a:p>
            <a:r>
              <a:rPr lang="en-US" sz="2800" dirty="0" smtClean="0"/>
              <a:t>*Currently, the most common use of </a:t>
            </a:r>
            <a:r>
              <a:rPr lang="en-US" sz="2800" i="1" dirty="0" smtClean="0"/>
              <a:t>Sphagnum</a:t>
            </a:r>
            <a:r>
              <a:rPr lang="en-US" sz="2800" dirty="0" smtClean="0"/>
              <a:t> is by gardeners. </a:t>
            </a:r>
          </a:p>
          <a:p>
            <a:r>
              <a:rPr lang="en-US" sz="2800" dirty="0" smtClean="0"/>
              <a:t>*They often mix dried sphagnum (peat moss) with soil to improve the water-holding capacity of soil. </a:t>
            </a:r>
          </a:p>
          <a:p>
            <a:r>
              <a:rPr lang="en-US" sz="2800" dirty="0" smtClean="0"/>
              <a:t>*The American white cedar grows in sphagnum bogs. This </a:t>
            </a:r>
            <a:r>
              <a:rPr lang="en-US" sz="2800" b="1" dirty="0" smtClean="0">
                <a:hlinkClick r:id="rId2"/>
              </a:rPr>
              <a:t>tree</a:t>
            </a:r>
            <a:r>
              <a:rPr lang="en-US" sz="2800" dirty="0" smtClean="0"/>
              <a:t> has been used for a long time to make shingles for houses because its </a:t>
            </a:r>
            <a:r>
              <a:rPr lang="en-US" sz="2800" b="1" dirty="0" smtClean="0">
                <a:hlinkClick r:id="rId3"/>
              </a:rPr>
              <a:t>wood</a:t>
            </a:r>
            <a:r>
              <a:rPr lang="en-US" sz="2800" dirty="0" smtClean="0"/>
              <a:t> resists rotting. </a:t>
            </a:r>
          </a:p>
          <a:p>
            <a:r>
              <a:rPr lang="en-US" sz="2800" dirty="0" smtClean="0"/>
              <a:t>*In the 1700s, most of America's white cedar came from sphagnum bogs in the Pine Barrens of New Jersey. </a:t>
            </a:r>
          </a:p>
          <a:p>
            <a:r>
              <a:rPr lang="en-US" sz="2800" dirty="0" smtClean="0"/>
              <a:t>*After all the standing trees were cut down, trees that were buried deep in the bogs for up to 1,000 years were dug up and used. </a:t>
            </a:r>
          </a:p>
          <a:p>
            <a:r>
              <a:rPr lang="en-US" sz="2800" dirty="0" smtClean="0"/>
              <a:t>*These cedar trees had been preserved by the anaerobic and acidic environment created by sphagnum moss.</a:t>
            </a:r>
          </a:p>
          <a:p>
            <a:r>
              <a:rPr lang="en-US" sz="2800" dirty="0" smtClean="0"/>
              <a:t>* Cedar was mined from New Jersey's sphagnum bogs until the 1850s.</a:t>
            </a:r>
            <a:br>
              <a:rPr lang="en-US" sz="2800" dirty="0" smtClean="0"/>
            </a:br>
            <a:r>
              <a:rPr lang="en-US" sz="2800" dirty="0" smtClean="0"/>
              <a:t/>
            </a:r>
            <a:br>
              <a:rPr lang="en-US" sz="2800" dirty="0" smtClean="0"/>
            </a:b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Droid Serif"/>
                <a:cs typeface="Arial" pitchFamily="34" charset="0"/>
              </a:rPr>
              <a:t>*Sphagnum has antiseptic properties and can hold up to twenty times its weight in water, much more than </a:t>
            </a:r>
            <a:r>
              <a:rPr kumimoji="0" lang="en-US" sz="2800" b="1" i="0" u="none" strike="noStrike" cap="none" normalizeH="0" baseline="0" dirty="0" smtClean="0">
                <a:ln>
                  <a:noFill/>
                </a:ln>
                <a:solidFill>
                  <a:srgbClr val="999999"/>
                </a:solidFill>
                <a:effectLst/>
                <a:latin typeface="Droid Serif"/>
                <a:cs typeface="Arial" pitchFamily="34" charset="0"/>
                <a:hlinkClick r:id="rId2"/>
              </a:rPr>
              <a:t>cotton</a:t>
            </a:r>
            <a:r>
              <a:rPr kumimoji="0" lang="en-US" sz="2800" b="0" i="0" u="none" strike="noStrike" cap="none" normalizeH="0" baseline="0" dirty="0" smtClean="0">
                <a:ln>
                  <a:noFill/>
                </a:ln>
                <a:solidFill>
                  <a:srgbClr val="000000"/>
                </a:solidFill>
                <a:effectLst/>
                <a:latin typeface="Droid Serif"/>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800" dirty="0" smtClean="0">
                <a:solidFill>
                  <a:srgbClr val="000000"/>
                </a:solidFill>
                <a:latin typeface="Droid Serif"/>
                <a:cs typeface="Arial" pitchFamily="34" charset="0"/>
              </a:rPr>
              <a:t>*</a:t>
            </a:r>
            <a:r>
              <a:rPr kumimoji="0" lang="en-US" sz="2800" b="0" i="0" u="none" strike="noStrike" cap="none" normalizeH="0" baseline="0" dirty="0" smtClean="0">
                <a:ln>
                  <a:noFill/>
                </a:ln>
                <a:solidFill>
                  <a:srgbClr val="000000"/>
                </a:solidFill>
                <a:effectLst/>
                <a:latin typeface="Droid Serif"/>
                <a:cs typeface="Arial" pitchFamily="34" charset="0"/>
              </a:rPr>
              <a:t>Sphagnum was used as a bandage for soldiers wounded in the Russo-Japanese War (1904-05) and World War I. By using sphagnum for bandages, cotton could be saved for making gun powder.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Droid Serif"/>
                <a:cs typeface="Arial" pitchFamily="34" charset="0"/>
              </a:rPr>
              <a:t>*Peat derived largely from sphagnum is important as a fossil fuel, particularly in Scotland and Ireland.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0000"/>
                </a:solidFill>
                <a:latin typeface="Droid Serif"/>
                <a:cs typeface="Arial" pitchFamily="34" charset="0"/>
              </a:rPr>
              <a:t>*</a:t>
            </a:r>
            <a:r>
              <a:rPr kumimoji="0" lang="en-US" sz="2800" b="0" i="0" u="none" strike="noStrike" cap="none" normalizeH="0" baseline="0" dirty="0" smtClean="0">
                <a:ln>
                  <a:noFill/>
                </a:ln>
                <a:solidFill>
                  <a:srgbClr val="000000"/>
                </a:solidFill>
                <a:effectLst/>
                <a:latin typeface="Droid Serif"/>
                <a:cs typeface="Arial" pitchFamily="34" charset="0"/>
              </a:rPr>
              <a:t>In Scotland, sphagnum also has an important role in the making of scotch whiskey. Many scotches are made from grains are steeped in water from a sphagnum bog during the malting procedure. Later, the malted grains are boiled over a fire of burning sphagnum peat. These uses of sphagnum peat impart a characteristic flavor and aroma to scotch whiskey.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Droid Serif"/>
                <a:cs typeface="Arial" pitchFamily="34" charset="0"/>
              </a:rPr>
              <a:t/>
            </a:r>
            <a:br>
              <a:rPr kumimoji="0" lang="en-US" sz="2400" b="0" i="0" u="none" strike="noStrike" cap="none" normalizeH="0" baseline="0" dirty="0" smtClean="0">
                <a:ln>
                  <a:noFill/>
                </a:ln>
                <a:solidFill>
                  <a:srgbClr val="000000"/>
                </a:solidFill>
                <a:effectLst/>
                <a:latin typeface="Droid Serif"/>
                <a:cs typeface="Arial" pitchFamily="34" charset="0"/>
              </a:rPr>
            </a:br>
            <a:r>
              <a:rPr kumimoji="0" lang="en-US" sz="2400" b="0" i="0" u="none" strike="noStrike" cap="none" normalizeH="0" baseline="0" dirty="0" smtClean="0">
                <a:ln>
                  <a:noFill/>
                </a:ln>
                <a:solidFill>
                  <a:srgbClr val="000000"/>
                </a:solidFill>
                <a:effectLst/>
                <a:latin typeface="Droid Serif"/>
                <a:cs typeface="Arial" pitchFamily="34" charset="0"/>
              </a:rPr>
              <a:t/>
            </a:r>
            <a:br>
              <a:rPr kumimoji="0" lang="en-US" sz="2400" b="0" i="0" u="none" strike="noStrike" cap="none" normalizeH="0" baseline="0" dirty="0" smtClean="0">
                <a:ln>
                  <a:noFill/>
                </a:ln>
                <a:solidFill>
                  <a:srgbClr val="000000"/>
                </a:solidFill>
                <a:effectLst/>
                <a:latin typeface="Droid Serif"/>
                <a:cs typeface="Arial" pitchFamily="34" charset="0"/>
              </a:rPr>
            </a:b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848302"/>
          </a:xfrm>
          <a:prstGeom prst="rect">
            <a:avLst/>
          </a:prstGeom>
        </p:spPr>
        <p:txBody>
          <a:bodyPr wrap="square">
            <a:spAutoFit/>
          </a:bodyPr>
          <a:lstStyle/>
          <a:p>
            <a:r>
              <a:rPr lang="en-US" sz="2800" dirty="0" smtClean="0"/>
              <a:t>*Many conservationists have been concerned with the irreversible loss of valuable </a:t>
            </a:r>
            <a:r>
              <a:rPr lang="en-US" sz="2800" b="1" dirty="0" smtClean="0">
                <a:hlinkClick r:id="rId2"/>
              </a:rPr>
              <a:t>wetlands</a:t>
            </a:r>
            <a:r>
              <a:rPr lang="en-US" sz="2800" dirty="0" smtClean="0"/>
              <a:t> due to peat moss harvesting. </a:t>
            </a:r>
          </a:p>
          <a:p>
            <a:r>
              <a:rPr lang="en-US" sz="2800" dirty="0" smtClean="0"/>
              <a:t>*The process of peat harvesting includes draining the sphagnum bog, after which specialized machines clear the drained bog of large vegetation.</a:t>
            </a:r>
          </a:p>
          <a:p>
            <a:pPr>
              <a:buFont typeface="Arial" charset="0"/>
              <a:buChar char="•"/>
            </a:pPr>
            <a:r>
              <a:rPr lang="en-US" sz="2800" dirty="0" smtClean="0"/>
              <a:t>Next, ditches are dug that lower the water table, allowing peat to dry. Heavy vacuuming equipment is then used to remove the dried peat.</a:t>
            </a:r>
          </a:p>
          <a:p>
            <a:pPr>
              <a:buFont typeface="Arial" charset="0"/>
              <a:buChar char="•"/>
            </a:pPr>
            <a:r>
              <a:rPr lang="en-US" sz="2800" dirty="0" smtClean="0"/>
              <a:t>* In recent years, peat harvesting has increased because new uses for peat have been discovered. </a:t>
            </a:r>
          </a:p>
          <a:p>
            <a:pPr>
              <a:buFont typeface="Arial" charset="0"/>
              <a:buChar char="•"/>
            </a:pPr>
            <a:r>
              <a:rPr lang="en-US" sz="2800" dirty="0" smtClean="0"/>
              <a:t>*An especially important use is as a natural oil absorbent to clean up </a:t>
            </a:r>
            <a:r>
              <a:rPr lang="en-US" sz="2800" b="1" dirty="0" smtClean="0">
                <a:hlinkClick r:id="rId3"/>
              </a:rPr>
              <a:t>oil spills</a:t>
            </a:r>
            <a:r>
              <a:rPr lang="en-US" sz="2800" dirty="0" smtClean="0"/>
              <a:t>.</a:t>
            </a:r>
          </a:p>
          <a:p>
            <a:pPr>
              <a:buFont typeface="Arial" charset="0"/>
              <a:buChar char="•"/>
            </a:pPr>
            <a:r>
              <a:rPr lang="en-US" sz="2800" dirty="0" smtClean="0"/>
              <a:t>* However, the concerns of environmentalists have created codes of practice for harvesting peat, so that it will remain a sustainable resource.</a:t>
            </a:r>
            <a:br>
              <a:rPr lang="en-US" sz="2800" dirty="0" smtClean="0"/>
            </a:br>
            <a:r>
              <a:rPr lang="en-US" sz="2800" dirty="0" smtClean="0"/>
              <a:t/>
            </a:r>
            <a:br>
              <a:rPr lang="en-US" sz="2800" dirty="0" smtClean="0"/>
            </a:br>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r>
              <a:rPr lang="en-US" sz="2800" dirty="0" smtClean="0"/>
              <a:t>*It is estimated that peat can reform at a rate of about 0.1-0.7 in (1-2 mm) per year. </a:t>
            </a:r>
          </a:p>
          <a:p>
            <a:r>
              <a:rPr lang="en-US" sz="2800" dirty="0" smtClean="0"/>
              <a:t>*Therefore, it is believed that harvested peat lands can be restored to ecologically balanced systems within twenty years after harvesting. </a:t>
            </a:r>
          </a:p>
          <a:p>
            <a:r>
              <a:rPr lang="en-US" sz="2800" dirty="0" smtClean="0"/>
              <a:t>*Many efforts have been made to ensure the survival of bogs. *In Canada for instance, millions of acres of bogs have been protected by creating natural parks that are not harvested. *Also, new understanding of wetland </a:t>
            </a:r>
            <a:r>
              <a:rPr lang="en-US" sz="2800" b="1" dirty="0" smtClean="0">
                <a:hlinkClick r:id="rId2"/>
              </a:rPr>
              <a:t>ecology</a:t>
            </a:r>
            <a:r>
              <a:rPr lang="en-US" sz="2800" dirty="0" smtClean="0"/>
              <a:t> has started to help accelerate the restoration of sphagnum bogs after peat harvest.</a:t>
            </a:r>
          </a:p>
          <a:p>
            <a:r>
              <a:rPr lang="en-US" sz="2800" dirty="0" smtClean="0"/>
              <a:t>* Some hope to accelerate the process from twenty years to as little as five years by transplanting live sphagnum moss back into harvested areas, and by spreading sphagnum spores to encourage growth.</a:t>
            </a:r>
            <a:br>
              <a:rPr lang="en-US" sz="2800" dirty="0" smtClean="0"/>
            </a:br>
            <a:r>
              <a:rPr lang="en-US" dirty="0" smtClean="0"/>
              <a:t/>
            </a:r>
            <a:br>
              <a:rPr lang="en-US" dirty="0" smtClean="0"/>
            </a:b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conomical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 The compacted, partially decomposed and&#10;carbonized dead plant deposits are called&#10;the peat.&#10;• Peat used as a fuel.The t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Economical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conomical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CONOMIC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Economical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Economical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Economical importance of bryophy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 Preparation of ethyl alcohol. Odell and&#10;Hood(1926) reported that by chemical&#10;treatment cellulose in peat is broken down&#1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Bryophytes: Mosses and Relatives - ppt video online download"/>
          <p:cNvPicPr>
            <a:picLocks noChangeAspect="1" noChangeArrowheads="1"/>
          </p:cNvPicPr>
          <p:nvPr/>
        </p:nvPicPr>
        <p:blipFill>
          <a:blip r:embed="rId2"/>
          <a:srcRect/>
          <a:stretch>
            <a:fillRect/>
          </a:stretch>
        </p:blipFill>
        <p:spPr bwMode="auto">
          <a:xfrm>
            <a:off x="0" y="0"/>
            <a:ext cx="9144000" cy="70866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 Sphagnum and peat are also of great use in&#10;horticulture.&#10;• Peat is added to heavy soils to improve their&#10;texture as it 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Origins and Traits of Vascular Plants"/>
          <p:cNvPicPr>
            <a:picLocks noChangeAspect="1" noChangeArrowheads="1"/>
          </p:cNvPicPr>
          <p:nvPr/>
        </p:nvPicPr>
        <p:blipFill>
          <a:blip r:embed="rId2"/>
          <a:srcRect/>
          <a:stretch>
            <a:fillRect/>
          </a:stretch>
        </p:blipFill>
        <p:spPr bwMode="auto">
          <a:xfrm>
            <a:off x="0" y="0"/>
            <a:ext cx="9144000" cy="6705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159</Words>
  <Application>Microsoft Office PowerPoint</Application>
  <PresentationFormat>On-screen Show (4:3)</PresentationFormat>
  <Paragraphs>35</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ECONOMIC IMPORTANCE OF BRYOPHYTES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Mike</cp:lastModifiedBy>
  <cp:revision>21</cp:revision>
  <dcterms:created xsi:type="dcterms:W3CDTF">2006-08-16T00:00:00Z</dcterms:created>
  <dcterms:modified xsi:type="dcterms:W3CDTF">2021-01-30T05:47:15Z</dcterms:modified>
</cp:coreProperties>
</file>